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7"/>
  </p:notesMasterIdLst>
  <p:sldIdLst>
    <p:sldId id="257" r:id="rId5"/>
    <p:sldId id="258" r:id="rId6"/>
    <p:sldId id="383" r:id="rId7"/>
    <p:sldId id="280" r:id="rId8"/>
    <p:sldId id="395" r:id="rId9"/>
    <p:sldId id="396" r:id="rId10"/>
    <p:sldId id="259" r:id="rId11"/>
    <p:sldId id="276" r:id="rId12"/>
    <p:sldId id="350" r:id="rId13"/>
    <p:sldId id="370" r:id="rId14"/>
    <p:sldId id="373" r:id="rId15"/>
    <p:sldId id="384" r:id="rId16"/>
    <p:sldId id="387" r:id="rId17"/>
    <p:sldId id="388" r:id="rId18"/>
    <p:sldId id="389" r:id="rId19"/>
    <p:sldId id="390" r:id="rId20"/>
    <p:sldId id="391" r:id="rId21"/>
    <p:sldId id="394" r:id="rId22"/>
    <p:sldId id="392" r:id="rId23"/>
    <p:sldId id="393" r:id="rId24"/>
    <p:sldId id="385" r:id="rId25"/>
    <p:sldId id="397" r:id="rId26"/>
    <p:sldId id="398" r:id="rId27"/>
    <p:sldId id="399" r:id="rId28"/>
    <p:sldId id="386" r:id="rId29"/>
    <p:sldId id="400" r:id="rId30"/>
    <p:sldId id="401" r:id="rId31"/>
    <p:sldId id="402" r:id="rId32"/>
    <p:sldId id="313" r:id="rId33"/>
    <p:sldId id="270" r:id="rId34"/>
    <p:sldId id="268" r:id="rId35"/>
    <p:sldId id="26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53" autoAdjust="0"/>
    <p:restoredTop sz="94660"/>
  </p:normalViewPr>
  <p:slideViewPr>
    <p:cSldViewPr snapToGrid="0">
      <p:cViewPr varScale="1">
        <p:scale>
          <a:sx n="90" d="100"/>
          <a:sy n="90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FEFC57-02B8-4AEB-980F-DB3190E1332B}" type="datetimeFigureOut">
              <a:rPr lang="en-CA" smtClean="0"/>
              <a:t>2020-12-10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863923-DE86-4874-AFCB-19C3B54265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0993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0F077-740B-42FF-871D-5B4AEA691D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t" anchorCtr="0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909A8B-1153-48AC-A080-5B3350318D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0D439-F3C8-46E2-A373-BC6BAE582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24C21-B9A8-4FCF-B0A4-1D4867546EB9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3B5FCA-BFA7-4FC3-A803-479329B87BA9}"/>
              </a:ext>
            </a:extLst>
          </p:cNvPr>
          <p:cNvSpPr txBox="1"/>
          <p:nvPr userDrawn="1"/>
        </p:nvSpPr>
        <p:spPr>
          <a:xfrm>
            <a:off x="3121892" y="6262454"/>
            <a:ext cx="594821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100" dirty="0"/>
              <a:t>All rights reserved</a:t>
            </a:r>
          </a:p>
          <a:p>
            <a:pPr algn="ctr"/>
            <a:r>
              <a:rPr lang="en-CA" sz="1100" dirty="0"/>
              <a:t>The learning material are </a:t>
            </a:r>
            <a:r>
              <a:rPr lang="en-US" sz="1100" dirty="0"/>
              <a:t>protected by intellectual property right laws</a:t>
            </a:r>
            <a:endParaRPr lang="en-CA" sz="1100" dirty="0"/>
          </a:p>
          <a:p>
            <a:pPr algn="ctr"/>
            <a:r>
              <a:rPr lang="en-CA" sz="1100" dirty="0"/>
              <a:t>Please do not share or duplicate</a:t>
            </a:r>
          </a:p>
        </p:txBody>
      </p:sp>
    </p:spTree>
    <p:extLst>
      <p:ext uri="{BB962C8B-B14F-4D97-AF65-F5344CB8AC3E}">
        <p14:creationId xmlns:p14="http://schemas.microsoft.com/office/powerpoint/2010/main" val="2167529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A53BA-AF60-4A85-A6A4-093678431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B1D6FD-4EE1-434A-9599-8352CEF4DB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2364B-1A1C-40F3-8E8F-DD88A72B0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24C21-B9A8-4FCF-B0A4-1D4867546E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0377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A57C94-E37F-4864-8EFB-BF80BD26FC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885A34-C017-4286-A775-306CC744A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5E3CA-1948-49C8-9142-C9FF811B1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24C21-B9A8-4FCF-B0A4-1D4867546E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8076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FB31A-DF5D-4835-BD8D-3888F43CA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48C7F-37FD-4B7B-BF29-1AB40E649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0448BA-C347-4CA0-88A2-1448FA851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24C21-B9A8-4FCF-B0A4-1D4867546E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98634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D7AC4-59A2-435A-89C7-357AB9F12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t" anchorCtr="0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DF415D-901F-4A5D-B1E0-C1830F06F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38877-A3B1-43AE-829B-82870F81B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24C21-B9A8-4FCF-B0A4-1D4867546E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1937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42925-3357-4047-AB8B-08D3A8BE0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92368-1DC1-4A27-9C6C-A9CD9C8AA5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590567-C5F5-4F0A-BF67-C68DDF6C4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E9B98B-249A-478A-980A-60ECBDB85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24C21-B9A8-4FCF-B0A4-1D4867546E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632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071F7-CF7D-4F62-ADCF-F07D5D2DB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5EAF3-B5D3-4505-BCE5-20F1D361B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t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7BFA89-9456-4EDC-BF8C-12066CB54F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F01578-3B40-470C-B664-D679ABAD2D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t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51448C-8C92-4BFE-8A67-81027988A5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58F744-1954-4C2E-835C-188C1F656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24C21-B9A8-4FCF-B0A4-1D4867546E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0819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598A3-4845-4078-A50B-4683C0CAE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6A34B-7E9B-40DD-A91C-E00051F5E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24C21-B9A8-4FCF-B0A4-1D4867546E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0911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3A447-B189-4296-B280-772F73DB2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24C21-B9A8-4FCF-B0A4-1D4867546E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927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40572-0E2E-4AD9-BD66-4B740AD5D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DD6EE-5D10-4B6B-805E-9BDA5C612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E255B-EB0B-4061-BC86-ED6624621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E65725-FCD1-4F37-BB0A-8A82FBF28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24C21-B9A8-4FCF-B0A4-1D4867546E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0375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B34FF-552A-4DDF-98DF-D509097E3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7604D-57B3-4322-958E-B3B1A40856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FC11E-EFF4-4C30-9B21-EF943D47FA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D89FE3-E5C7-4217-BEAB-CEC2744A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24C21-B9A8-4FCF-B0A4-1D4867546E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7613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D99350-8766-4B1E-8C0B-4B2E0D22D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6ED512-74DF-4271-9F0F-3EE36BAE3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DDA88-D8C4-48AF-B3CC-E0062E27D3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24C21-B9A8-4FCF-B0A4-1D4867546EB9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686E304C-55EB-49B3-B64A-01A2863CC3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27" b="21888"/>
          <a:stretch/>
        </p:blipFill>
        <p:spPr>
          <a:xfrm>
            <a:off x="703877" y="6317686"/>
            <a:ext cx="2070749" cy="44245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152F746-39B2-485C-8679-27190C43C7CF}"/>
              </a:ext>
            </a:extLst>
          </p:cNvPr>
          <p:cNvCxnSpPr>
            <a:cxnSpLocks/>
          </p:cNvCxnSpPr>
          <p:nvPr userDrawn="1"/>
        </p:nvCxnSpPr>
        <p:spPr>
          <a:xfrm>
            <a:off x="0" y="6275283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177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ga.com/" TargetMode="External"/><Relationship Id="rId7" Type="http://schemas.openxmlformats.org/officeDocument/2006/relationships/hyperlink" Target="https://simbrain.net/" TargetMode="External"/><Relationship Id="rId2" Type="http://schemas.openxmlformats.org/officeDocument/2006/relationships/hyperlink" Target="http://www.geeksforgeeks.org/self-organising-maps-kohonen-map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self-organizing-maps-for-dimension-reduction-data-visualization-and-clustering-ff966edd311c" TargetMode="External"/><Relationship Id="rId5" Type="http://schemas.openxmlformats.org/officeDocument/2006/relationships/hyperlink" Target="https://www.youtube.com/watch?v=H9H6s-x-0YE" TargetMode="External"/><Relationship Id="rId4" Type="http://schemas.openxmlformats.org/officeDocument/2006/relationships/hyperlink" Target="https://superdatascience.com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01231-CD65-4C77-932C-366624A31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AI applications in Finance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0F3556-D983-42D0-8E3B-76ACEB5914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387600"/>
          </a:xfrm>
        </p:spPr>
        <p:txBody>
          <a:bodyPr>
            <a:normAutofit/>
          </a:bodyPr>
          <a:lstStyle/>
          <a:p>
            <a:r>
              <a:rPr lang="en-CA" dirty="0"/>
              <a:t>Lecture 6</a:t>
            </a:r>
          </a:p>
          <a:p>
            <a:r>
              <a:rPr lang="en-CA" dirty="0"/>
              <a:t>Introduction to Neural Networks</a:t>
            </a:r>
          </a:p>
          <a:p>
            <a:r>
              <a:rPr lang="en-CA" dirty="0"/>
              <a:t>10-Dec-2020</a:t>
            </a:r>
          </a:p>
          <a:p>
            <a:endParaRPr lang="en-CA" dirty="0"/>
          </a:p>
          <a:p>
            <a:r>
              <a:rPr lang="en-CA" dirty="0"/>
              <a:t>Indranil Dutta</a:t>
            </a:r>
          </a:p>
        </p:txBody>
      </p:sp>
    </p:spTree>
    <p:extLst>
      <p:ext uri="{BB962C8B-B14F-4D97-AF65-F5344CB8AC3E}">
        <p14:creationId xmlns:p14="http://schemas.microsoft.com/office/powerpoint/2010/main" val="2397465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7E34B-B546-4AA9-8992-153249EF6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Self Organizing Maps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7DB67F-AB0B-427B-AD6E-88A7BA6453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DA757-5A25-4C12-90CF-36C75BFCF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24C21-B9A8-4FCF-B0A4-1D4867546EB9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293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BB21A-6849-4CC1-B071-CE68BFBD9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90827" cy="636441"/>
          </a:xfrm>
        </p:spPr>
        <p:txBody>
          <a:bodyPr>
            <a:normAutofit fontScale="90000"/>
          </a:bodyPr>
          <a:lstStyle/>
          <a:p>
            <a:r>
              <a:rPr lang="en-CA" sz="4000" dirty="0"/>
              <a:t>Self Organizing Map -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5C7A-52D3-476A-8FC8-93E3A1A16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24C21-B9A8-4FCF-B0A4-1D4867546EB9}" type="slidenum">
              <a:rPr lang="en-CA" smtClean="0"/>
              <a:t>11</a:t>
            </a:fld>
            <a:endParaRPr lang="en-CA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68B028-ED98-4403-8FE4-671EE4440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r>
              <a:rPr lang="en-CA" sz="3200" dirty="0"/>
              <a:t> Introduced by </a:t>
            </a:r>
            <a:r>
              <a:rPr lang="en-CA" sz="3200" dirty="0" err="1"/>
              <a:t>Kohonen</a:t>
            </a:r>
            <a:r>
              <a:rPr lang="en-CA" sz="3200" dirty="0"/>
              <a:t>.</a:t>
            </a:r>
          </a:p>
          <a:p>
            <a:r>
              <a:rPr lang="en-CA" sz="3200" dirty="0"/>
              <a:t>Used for clustering – unsupervised learning</a:t>
            </a:r>
          </a:p>
          <a:p>
            <a:r>
              <a:rPr lang="en-CA" sz="3200" dirty="0"/>
              <a:t> Used for information ‘reduction’</a:t>
            </a:r>
          </a:p>
          <a:p>
            <a:r>
              <a:rPr lang="en-CA" sz="3200" dirty="0"/>
              <a:t> Self organizing – ability to learn by itself </a:t>
            </a:r>
          </a:p>
          <a:p>
            <a:r>
              <a:rPr lang="en-CA" sz="3200" dirty="0"/>
              <a:t> Map – a graphical illustration of belonging / cluster.</a:t>
            </a:r>
          </a:p>
          <a:p>
            <a:endParaRPr lang="en-CA" sz="3200" dirty="0"/>
          </a:p>
          <a:p>
            <a:endParaRPr lang="en-CA" sz="3200" dirty="0"/>
          </a:p>
          <a:p>
            <a:pPr marL="0" indent="0">
              <a:buNone/>
            </a:pP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2917810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BB21A-6849-4CC1-B071-CE68BFBD9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90827" cy="636441"/>
          </a:xfrm>
        </p:spPr>
        <p:txBody>
          <a:bodyPr>
            <a:normAutofit fontScale="90000"/>
          </a:bodyPr>
          <a:lstStyle/>
          <a:p>
            <a:r>
              <a:rPr lang="en-CA" sz="4000" dirty="0"/>
              <a:t>Self Organizing Map -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5C7A-52D3-476A-8FC8-93E3A1A16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24C21-B9A8-4FCF-B0A4-1D4867546EB9}" type="slidenum">
              <a:rPr lang="en-CA" smtClean="0"/>
              <a:t>12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B0871F-458E-415E-8446-6F69D57B8923}"/>
              </a:ext>
            </a:extLst>
          </p:cNvPr>
          <p:cNvSpPr txBox="1"/>
          <p:nvPr/>
        </p:nvSpPr>
        <p:spPr>
          <a:xfrm>
            <a:off x="1141757" y="5856434"/>
            <a:ext cx="107872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CA" sz="900" dirty="0"/>
              <a:t>Source: https://www.superdatascience.com/blogs/the-ultimate-guide-to-self-organizing-maps-soms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68B028-ED98-4403-8FE4-671EE4440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r>
              <a:rPr lang="en-CA" sz="3200" dirty="0"/>
              <a:t> Used for reducing ‘Dimensionality’</a:t>
            </a:r>
          </a:p>
          <a:p>
            <a:r>
              <a:rPr lang="en-CA" sz="3200" dirty="0"/>
              <a:t> Input layer -&gt; lots of features</a:t>
            </a:r>
          </a:p>
          <a:p>
            <a:r>
              <a:rPr lang="en-CA" sz="3200" dirty="0"/>
              <a:t> Output layer -&gt; 2 dimensions</a:t>
            </a:r>
          </a:p>
          <a:p>
            <a:pPr lvl="1"/>
            <a:r>
              <a:rPr lang="en-CA" sz="2800" dirty="0"/>
              <a:t>Lattice or grid of nodes</a:t>
            </a:r>
          </a:p>
          <a:p>
            <a:r>
              <a:rPr lang="en-CA" sz="3200" dirty="0"/>
              <a:t>SOM </a:t>
            </a:r>
          </a:p>
          <a:p>
            <a:pPr lvl="1"/>
            <a:r>
              <a:rPr lang="en-CA" sz="2800" dirty="0"/>
              <a:t>Gets input data set</a:t>
            </a:r>
          </a:p>
          <a:p>
            <a:pPr lvl="1"/>
            <a:r>
              <a:rPr lang="en-CA" sz="2800" dirty="0"/>
              <a:t>Classifies this on its own.</a:t>
            </a:r>
          </a:p>
          <a:p>
            <a:pPr marL="0" indent="0">
              <a:buNone/>
            </a:pPr>
            <a:endParaRPr lang="en-CA" sz="3200" dirty="0"/>
          </a:p>
          <a:p>
            <a:endParaRPr lang="en-CA" sz="3200" dirty="0"/>
          </a:p>
          <a:p>
            <a:pPr marL="0" indent="0">
              <a:buNone/>
            </a:pPr>
            <a:endParaRPr lang="en-CA" sz="3200" dirty="0"/>
          </a:p>
          <a:p>
            <a:pPr marL="0" indent="0">
              <a:buNone/>
            </a:pPr>
            <a:endParaRPr lang="en-CA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CEE9CB-C540-4707-B615-4158434E6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686" y="1929750"/>
            <a:ext cx="513634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568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BB21A-6849-4CC1-B071-CE68BFBD9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90827" cy="636441"/>
          </a:xfrm>
        </p:spPr>
        <p:txBody>
          <a:bodyPr>
            <a:normAutofit fontScale="90000"/>
          </a:bodyPr>
          <a:lstStyle/>
          <a:p>
            <a:r>
              <a:rPr lang="en-CA" sz="4000" dirty="0"/>
              <a:t>Self Organizing Map -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5C7A-52D3-476A-8FC8-93E3A1A16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24C21-B9A8-4FCF-B0A4-1D4867546EB9}" type="slidenum">
              <a:rPr lang="en-CA" smtClean="0"/>
              <a:t>13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B0871F-458E-415E-8446-6F69D57B8923}"/>
              </a:ext>
            </a:extLst>
          </p:cNvPr>
          <p:cNvSpPr txBox="1"/>
          <p:nvPr/>
        </p:nvSpPr>
        <p:spPr>
          <a:xfrm>
            <a:off x="1141757" y="5856434"/>
            <a:ext cx="107872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CA" sz="900" dirty="0"/>
              <a:t>Source: https://www.superdatascience.com/blogs/the-ultimate-guide-to-self-organizing-maps-soms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68B028-ED98-4403-8FE4-671EE4440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r>
              <a:rPr lang="en-CA" sz="3200" dirty="0"/>
              <a:t> Cluster of countries</a:t>
            </a:r>
          </a:p>
          <a:p>
            <a:r>
              <a:rPr lang="en-CA" sz="3200" dirty="0"/>
              <a:t> Based on inputs (~40)</a:t>
            </a:r>
          </a:p>
          <a:p>
            <a:pPr lvl="1"/>
            <a:r>
              <a:rPr lang="en-CA" sz="2800" dirty="0"/>
              <a:t> </a:t>
            </a:r>
            <a:r>
              <a:rPr lang="en-CA" i="1" dirty="0"/>
              <a:t>health conditions</a:t>
            </a:r>
          </a:p>
          <a:p>
            <a:pPr lvl="1"/>
            <a:r>
              <a:rPr lang="en-CA" i="1" dirty="0"/>
              <a:t> average income per capita</a:t>
            </a:r>
          </a:p>
          <a:p>
            <a:pPr lvl="1"/>
            <a:r>
              <a:rPr lang="en-CA" i="1" dirty="0"/>
              <a:t> quality of education etc.</a:t>
            </a:r>
          </a:p>
          <a:p>
            <a:pPr marL="0" indent="0">
              <a:buNone/>
            </a:pPr>
            <a:endParaRPr lang="en-CA" sz="3200" dirty="0"/>
          </a:p>
          <a:p>
            <a:endParaRPr lang="en-CA" sz="3200" dirty="0"/>
          </a:p>
          <a:p>
            <a:pPr marL="0" indent="0">
              <a:buNone/>
            </a:pPr>
            <a:endParaRPr lang="en-CA" sz="3200" dirty="0"/>
          </a:p>
          <a:p>
            <a:pPr marL="0" indent="0">
              <a:buNone/>
            </a:pPr>
            <a:endParaRPr lang="en-CA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0182C5-2629-43AD-A48D-C5FBDE347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948" y="1853550"/>
            <a:ext cx="601027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284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BB21A-6849-4CC1-B071-CE68BFBD9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90827" cy="636441"/>
          </a:xfrm>
        </p:spPr>
        <p:txBody>
          <a:bodyPr>
            <a:normAutofit fontScale="90000"/>
          </a:bodyPr>
          <a:lstStyle/>
          <a:p>
            <a:r>
              <a:rPr lang="en-CA" sz="4000" dirty="0"/>
              <a:t>Self Organizing Map – How does learning take place?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5C7A-52D3-476A-8FC8-93E3A1A16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24C21-B9A8-4FCF-B0A4-1D4867546EB9}" type="slidenum">
              <a:rPr lang="en-CA" smtClean="0"/>
              <a:t>14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B0871F-458E-415E-8446-6F69D57B8923}"/>
              </a:ext>
            </a:extLst>
          </p:cNvPr>
          <p:cNvSpPr txBox="1"/>
          <p:nvPr/>
        </p:nvSpPr>
        <p:spPr>
          <a:xfrm>
            <a:off x="1141757" y="5856434"/>
            <a:ext cx="107872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CA" sz="900" dirty="0"/>
              <a:t>Source: https://www.superdatascience.com/blogs/the-ultimate-guide-to-self-organizing-maps-soms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68B028-ED98-4403-8FE4-671EE4440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r>
              <a:rPr lang="en-CA" sz="3200" dirty="0"/>
              <a:t> Set Up</a:t>
            </a:r>
          </a:p>
          <a:p>
            <a:pPr lvl="1"/>
            <a:r>
              <a:rPr lang="en-CA" sz="2800" dirty="0"/>
              <a:t> </a:t>
            </a:r>
            <a:r>
              <a:rPr lang="en-CA" i="1" dirty="0"/>
              <a:t>Input -&gt; 3 features (nodes)</a:t>
            </a:r>
          </a:p>
          <a:p>
            <a:pPr lvl="2"/>
            <a:r>
              <a:rPr lang="en-CA" i="1" dirty="0"/>
              <a:t>Dataset of 3 columns but 1000s of rows.</a:t>
            </a:r>
          </a:p>
          <a:p>
            <a:pPr lvl="1"/>
            <a:r>
              <a:rPr lang="en-CA" i="1" dirty="0"/>
              <a:t> Output -&gt; 9 nodes</a:t>
            </a:r>
          </a:p>
          <a:p>
            <a:pPr lvl="2"/>
            <a:r>
              <a:rPr lang="en-CA" i="1" dirty="0"/>
              <a:t>Always a 2 dimensional grid.</a:t>
            </a:r>
          </a:p>
          <a:p>
            <a:r>
              <a:rPr lang="en-CA" dirty="0"/>
              <a:t>Another view </a:t>
            </a:r>
          </a:p>
          <a:p>
            <a:pPr marL="457200" lvl="1" indent="0">
              <a:buNone/>
            </a:pPr>
            <a:endParaRPr lang="en-CA" sz="3200" dirty="0"/>
          </a:p>
          <a:p>
            <a:pPr marL="0" indent="0">
              <a:buNone/>
            </a:pPr>
            <a:endParaRPr lang="en-CA" sz="3200" dirty="0"/>
          </a:p>
          <a:p>
            <a:pPr marL="0" indent="0">
              <a:buNone/>
            </a:pPr>
            <a:endParaRPr lang="en-CA" sz="3200" dirty="0"/>
          </a:p>
          <a:p>
            <a:pPr marL="0" indent="0">
              <a:buNone/>
            </a:pPr>
            <a:endParaRPr lang="en-CA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1E2454-9FEF-4859-8344-C648B0BD3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826" y="1193798"/>
            <a:ext cx="4267200" cy="44704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40CC73-79BF-4377-95F1-7DE64B584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063" y="3429000"/>
            <a:ext cx="3157538" cy="236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899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BB21A-6849-4CC1-B071-CE68BFBD9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90827" cy="636441"/>
          </a:xfrm>
        </p:spPr>
        <p:txBody>
          <a:bodyPr>
            <a:normAutofit fontScale="90000"/>
          </a:bodyPr>
          <a:lstStyle/>
          <a:p>
            <a:r>
              <a:rPr lang="en-CA" sz="4000" dirty="0"/>
              <a:t>Self Organizing Map – How does learning take place?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5C7A-52D3-476A-8FC8-93E3A1A16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24C21-B9A8-4FCF-B0A4-1D4867546EB9}" type="slidenum">
              <a:rPr lang="en-CA" smtClean="0"/>
              <a:t>15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B0871F-458E-415E-8446-6F69D57B8923}"/>
              </a:ext>
            </a:extLst>
          </p:cNvPr>
          <p:cNvSpPr txBox="1"/>
          <p:nvPr/>
        </p:nvSpPr>
        <p:spPr>
          <a:xfrm>
            <a:off x="1141757" y="5856434"/>
            <a:ext cx="107872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CA" sz="900" dirty="0"/>
              <a:t>Source: https://www.superdatascience.com/blogs/the-ultimate-guide-to-self-organizing-maps-soms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68B028-ED98-4403-8FE4-671EE4440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CA" sz="3200" dirty="0"/>
              <a:t> Nodes &amp; Weights</a:t>
            </a:r>
          </a:p>
          <a:p>
            <a:pPr lvl="1"/>
            <a:r>
              <a:rPr lang="en-CA" sz="2800" dirty="0"/>
              <a:t> </a:t>
            </a:r>
            <a:r>
              <a:rPr lang="en-CA" i="1" dirty="0"/>
              <a:t>Connections are as shown</a:t>
            </a:r>
          </a:p>
          <a:p>
            <a:pPr lvl="1"/>
            <a:r>
              <a:rPr lang="en-CA" i="1" dirty="0"/>
              <a:t> Weights belong to the output nodes</a:t>
            </a:r>
          </a:p>
          <a:p>
            <a:pPr lvl="1"/>
            <a:r>
              <a:rPr lang="en-CA" i="1" dirty="0"/>
              <a:t> No activation function</a:t>
            </a:r>
          </a:p>
          <a:p>
            <a:pPr lvl="1"/>
            <a:r>
              <a:rPr lang="en-CA" i="1" dirty="0"/>
              <a:t> Weights are like coordinates of output nodes</a:t>
            </a:r>
          </a:p>
          <a:p>
            <a:pPr marL="457200" lvl="1" indent="0">
              <a:buNone/>
            </a:pPr>
            <a:endParaRPr lang="en-CA" sz="1200" i="1" dirty="0"/>
          </a:p>
          <a:p>
            <a:r>
              <a:rPr lang="en-CA" dirty="0"/>
              <a:t>Next Step</a:t>
            </a:r>
          </a:p>
          <a:p>
            <a:pPr lvl="1"/>
            <a:r>
              <a:rPr lang="en-CA" i="1" dirty="0"/>
              <a:t>Each input row is taken </a:t>
            </a:r>
          </a:p>
          <a:p>
            <a:pPr lvl="1"/>
            <a:r>
              <a:rPr lang="en-CA" i="1" dirty="0"/>
              <a:t>Output node closest to it is found </a:t>
            </a:r>
          </a:p>
          <a:p>
            <a:pPr lvl="2"/>
            <a:r>
              <a:rPr lang="en-CA" i="1" dirty="0"/>
              <a:t>Distance calculation -&gt;  </a:t>
            </a:r>
            <a:r>
              <a:rPr lang="en-CA" i="1" dirty="0">
                <a:latin typeface="Univers Condensed" panose="020B0506020202050204" pitchFamily="34" charset="0"/>
              </a:rPr>
              <a:t>√ (x</a:t>
            </a:r>
            <a:r>
              <a:rPr lang="en-CA" i="1" baseline="-25000" dirty="0">
                <a:latin typeface="Univers Condensed" panose="020B0506020202050204" pitchFamily="34" charset="0"/>
              </a:rPr>
              <a:t>1 </a:t>
            </a:r>
            <a:r>
              <a:rPr lang="en-CA" i="1" dirty="0">
                <a:latin typeface="Univers Condensed" panose="020B0506020202050204" pitchFamily="34" charset="0"/>
              </a:rPr>
              <a:t> - w </a:t>
            </a:r>
            <a:r>
              <a:rPr lang="en-CA" i="1" baseline="-25000" dirty="0">
                <a:latin typeface="Univers Condensed" panose="020B0506020202050204" pitchFamily="34" charset="0"/>
              </a:rPr>
              <a:t>1 1</a:t>
            </a:r>
            <a:r>
              <a:rPr lang="en-CA" i="1" dirty="0">
                <a:latin typeface="Univers Condensed" panose="020B0506020202050204" pitchFamily="34" charset="0"/>
              </a:rPr>
              <a:t>) </a:t>
            </a:r>
            <a:r>
              <a:rPr lang="en-CA" i="1" baseline="30000" dirty="0">
                <a:latin typeface="Univers Condensed" panose="020B0506020202050204" pitchFamily="34" charset="0"/>
              </a:rPr>
              <a:t>2  </a:t>
            </a:r>
            <a:r>
              <a:rPr lang="en-CA" i="1" dirty="0">
                <a:latin typeface="Univers Condensed" panose="020B0506020202050204" pitchFamily="34" charset="0"/>
              </a:rPr>
              <a:t> + (x</a:t>
            </a:r>
            <a:r>
              <a:rPr lang="en-CA" i="1" baseline="-25000" dirty="0">
                <a:latin typeface="Univers Condensed" panose="020B0506020202050204" pitchFamily="34" charset="0"/>
              </a:rPr>
              <a:t>2 </a:t>
            </a:r>
            <a:r>
              <a:rPr lang="en-CA" i="1" dirty="0">
                <a:latin typeface="Univers Condensed" panose="020B0506020202050204" pitchFamily="34" charset="0"/>
              </a:rPr>
              <a:t>- w </a:t>
            </a:r>
            <a:r>
              <a:rPr lang="en-CA" i="1" baseline="-25000" dirty="0">
                <a:latin typeface="Univers Condensed" panose="020B0506020202050204" pitchFamily="34" charset="0"/>
              </a:rPr>
              <a:t>1 2</a:t>
            </a:r>
            <a:r>
              <a:rPr lang="en-CA" i="1" dirty="0">
                <a:latin typeface="Univers Condensed" panose="020B0506020202050204" pitchFamily="34" charset="0"/>
              </a:rPr>
              <a:t>) </a:t>
            </a:r>
            <a:r>
              <a:rPr lang="en-CA" i="1" baseline="30000" dirty="0">
                <a:latin typeface="Univers Condensed" panose="020B0506020202050204" pitchFamily="34" charset="0"/>
              </a:rPr>
              <a:t>2</a:t>
            </a:r>
            <a:r>
              <a:rPr lang="en-CA" i="1" dirty="0">
                <a:latin typeface="Univers Condensed" panose="020B0506020202050204" pitchFamily="34" charset="0"/>
              </a:rPr>
              <a:t>  + (x</a:t>
            </a:r>
            <a:r>
              <a:rPr lang="en-CA" i="1" baseline="-25000" dirty="0">
                <a:latin typeface="Univers Condensed" panose="020B0506020202050204" pitchFamily="34" charset="0"/>
              </a:rPr>
              <a:t>3  </a:t>
            </a:r>
            <a:r>
              <a:rPr lang="en-CA" i="1" dirty="0">
                <a:latin typeface="Univers Condensed" panose="020B0506020202050204" pitchFamily="34" charset="0"/>
              </a:rPr>
              <a:t> w </a:t>
            </a:r>
            <a:r>
              <a:rPr lang="en-CA" i="1" baseline="-25000" dirty="0">
                <a:latin typeface="Univers Condensed" panose="020B0506020202050204" pitchFamily="34" charset="0"/>
              </a:rPr>
              <a:t>1 3</a:t>
            </a:r>
            <a:r>
              <a:rPr lang="en-CA" i="1" dirty="0">
                <a:latin typeface="Univers Condensed" panose="020B0506020202050204" pitchFamily="34" charset="0"/>
              </a:rPr>
              <a:t>) </a:t>
            </a:r>
            <a:r>
              <a:rPr lang="en-CA" i="1" baseline="30000" dirty="0">
                <a:latin typeface="Univers Condensed" panose="020B0506020202050204" pitchFamily="34" charset="0"/>
              </a:rPr>
              <a:t>2 </a:t>
            </a:r>
          </a:p>
          <a:p>
            <a:pPr lvl="2"/>
            <a:r>
              <a:rPr lang="en-CA" i="1" dirty="0"/>
              <a:t>Calculation is done node wise</a:t>
            </a:r>
          </a:p>
          <a:p>
            <a:pPr lvl="2"/>
            <a:r>
              <a:rPr lang="en-CA" i="1" dirty="0"/>
              <a:t>The lowest value node is called the best matching unit (BMU)</a:t>
            </a:r>
          </a:p>
          <a:p>
            <a:pPr lvl="2"/>
            <a:r>
              <a:rPr lang="en-CA" i="1" dirty="0"/>
              <a:t>This node is the closest to the first row of the dataset.</a:t>
            </a:r>
          </a:p>
          <a:p>
            <a:endParaRPr lang="en-CA" i="1" dirty="0"/>
          </a:p>
          <a:p>
            <a:pPr marL="457200" lvl="1" indent="0">
              <a:buNone/>
            </a:pPr>
            <a:endParaRPr lang="en-CA" sz="3200" dirty="0"/>
          </a:p>
          <a:p>
            <a:pPr marL="0" indent="0">
              <a:buNone/>
            </a:pPr>
            <a:endParaRPr lang="en-CA" sz="3200" dirty="0"/>
          </a:p>
          <a:p>
            <a:pPr marL="0" indent="0">
              <a:buNone/>
            </a:pPr>
            <a:endParaRPr lang="en-CA" sz="3200" dirty="0"/>
          </a:p>
          <a:p>
            <a:pPr marL="0" indent="0">
              <a:buNone/>
            </a:pPr>
            <a:endParaRPr lang="en-CA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5BD2E8-7878-424E-BF74-B40AA83C4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886" y="1270650"/>
            <a:ext cx="4425140" cy="250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8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BB21A-6849-4CC1-B071-CE68BFBD9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90827" cy="636441"/>
          </a:xfrm>
        </p:spPr>
        <p:txBody>
          <a:bodyPr>
            <a:normAutofit fontScale="90000"/>
          </a:bodyPr>
          <a:lstStyle/>
          <a:p>
            <a:r>
              <a:rPr lang="en-CA" sz="4000" dirty="0"/>
              <a:t>Self Organizing Map – How does learning take place?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5C7A-52D3-476A-8FC8-93E3A1A16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24C21-B9A8-4FCF-B0A4-1D4867546EB9}" type="slidenum">
              <a:rPr lang="en-CA" smtClean="0"/>
              <a:t>16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B0871F-458E-415E-8446-6F69D57B8923}"/>
              </a:ext>
            </a:extLst>
          </p:cNvPr>
          <p:cNvSpPr txBox="1"/>
          <p:nvPr/>
        </p:nvSpPr>
        <p:spPr>
          <a:xfrm>
            <a:off x="1141757" y="5856434"/>
            <a:ext cx="107872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CA" sz="900" dirty="0"/>
              <a:t>Source: https://www.superdatascience.com/blogs/the-ultimate-guide-to-self-organizing-maps-soms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68B028-ED98-4403-8FE4-671EE4440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CA" sz="3200" dirty="0"/>
              <a:t> Can only change the weights, so</a:t>
            </a:r>
          </a:p>
          <a:p>
            <a:pPr lvl="1"/>
            <a:r>
              <a:rPr lang="en-CA" sz="2800" dirty="0"/>
              <a:t> </a:t>
            </a:r>
            <a:r>
              <a:rPr lang="en-CA" i="1" dirty="0"/>
              <a:t>SOM will update weights to be similar to the first row</a:t>
            </a:r>
          </a:p>
          <a:p>
            <a:pPr lvl="1"/>
            <a:r>
              <a:rPr lang="en-CA" i="1" dirty="0"/>
              <a:t> Does this by having a circle round the BMU</a:t>
            </a:r>
          </a:p>
          <a:p>
            <a:pPr lvl="1"/>
            <a:r>
              <a:rPr lang="en-CA" i="1" dirty="0"/>
              <a:t>Weights for nodes closest to the BMU change most</a:t>
            </a:r>
          </a:p>
          <a:p>
            <a:pPr marL="457200" lvl="1" indent="0">
              <a:buNone/>
            </a:pPr>
            <a:endParaRPr lang="en-CA" i="1" dirty="0"/>
          </a:p>
          <a:p>
            <a:r>
              <a:rPr lang="en-CA" dirty="0"/>
              <a:t>Then Process next row</a:t>
            </a:r>
          </a:p>
          <a:p>
            <a:pPr lvl="1"/>
            <a:r>
              <a:rPr lang="en-CA" i="1" dirty="0"/>
              <a:t>This can give a new BMU</a:t>
            </a:r>
          </a:p>
          <a:p>
            <a:pPr lvl="1"/>
            <a:r>
              <a:rPr lang="en-CA" i="1" dirty="0"/>
              <a:t>Circle drawn around this BMU</a:t>
            </a:r>
          </a:p>
          <a:p>
            <a:pPr lvl="1"/>
            <a:r>
              <a:rPr lang="en-CA" i="1" dirty="0"/>
              <a:t>Weights adjusted again.</a:t>
            </a:r>
          </a:p>
          <a:p>
            <a:pPr marL="457200" lvl="1" indent="0">
              <a:buNone/>
            </a:pPr>
            <a:endParaRPr lang="en-CA" sz="1200" i="1" dirty="0"/>
          </a:p>
          <a:p>
            <a:r>
              <a:rPr lang="en-CA" dirty="0"/>
              <a:t>In Processing </a:t>
            </a:r>
          </a:p>
          <a:p>
            <a:pPr lvl="1"/>
            <a:r>
              <a:rPr lang="en-CA" i="1" dirty="0"/>
              <a:t>A node can come under influence of two BMUs or more</a:t>
            </a:r>
          </a:p>
          <a:p>
            <a:pPr lvl="1"/>
            <a:r>
              <a:rPr lang="en-CA" i="1" dirty="0"/>
              <a:t>Change in its weight is a combination of these BMUs.</a:t>
            </a:r>
          </a:p>
          <a:p>
            <a:pPr lvl="1"/>
            <a:r>
              <a:rPr lang="en-CA" i="1" dirty="0"/>
              <a:t>The circle becomes smaller for each BMU after each row is processed.</a:t>
            </a:r>
          </a:p>
          <a:p>
            <a:endParaRPr lang="en-CA" i="1" dirty="0"/>
          </a:p>
          <a:p>
            <a:pPr marL="457200" lvl="1" indent="0">
              <a:buNone/>
            </a:pPr>
            <a:endParaRPr lang="en-CA" sz="3200" dirty="0"/>
          </a:p>
          <a:p>
            <a:pPr marL="0" indent="0">
              <a:buNone/>
            </a:pPr>
            <a:endParaRPr lang="en-CA" sz="3200" dirty="0"/>
          </a:p>
          <a:p>
            <a:pPr marL="0" indent="0">
              <a:buNone/>
            </a:pPr>
            <a:endParaRPr lang="en-CA" sz="3200" dirty="0"/>
          </a:p>
          <a:p>
            <a:pPr marL="0" indent="0">
              <a:buNone/>
            </a:pPr>
            <a:endParaRPr lang="en-CA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E0D2D-6AF6-472B-A9B5-CD5DBE17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1584" y="1253331"/>
            <a:ext cx="2879499" cy="23526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709F7E-62B2-4441-B747-D7CBA9B1F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1585" y="3909728"/>
            <a:ext cx="2879499" cy="196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0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BB21A-6849-4CC1-B071-CE68BFBD9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90827" cy="636441"/>
          </a:xfrm>
        </p:spPr>
        <p:txBody>
          <a:bodyPr>
            <a:normAutofit fontScale="90000"/>
          </a:bodyPr>
          <a:lstStyle/>
          <a:p>
            <a:r>
              <a:rPr lang="en-CA" sz="4000" dirty="0"/>
              <a:t>Self Organizing Map – How does learning take place?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5C7A-52D3-476A-8FC8-93E3A1A16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24C21-B9A8-4FCF-B0A4-1D4867546EB9}" type="slidenum">
              <a:rPr lang="en-CA" smtClean="0"/>
              <a:t>17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B0871F-458E-415E-8446-6F69D57B8923}"/>
              </a:ext>
            </a:extLst>
          </p:cNvPr>
          <p:cNvSpPr txBox="1"/>
          <p:nvPr/>
        </p:nvSpPr>
        <p:spPr>
          <a:xfrm>
            <a:off x="1141757" y="5856434"/>
            <a:ext cx="107872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CA" sz="900" dirty="0"/>
              <a:t>Source: https://www.superdatascience.com/blogs/the-ultimate-guide-to-self-organizing-maps-soms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68B028-ED98-4403-8FE4-671EE4440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r>
              <a:rPr lang="en-CA" sz="3200" dirty="0"/>
              <a:t> So after going through all rows</a:t>
            </a:r>
          </a:p>
          <a:p>
            <a:pPr lvl="1"/>
            <a:r>
              <a:rPr lang="en-CA" sz="2800" dirty="0"/>
              <a:t> </a:t>
            </a:r>
            <a:r>
              <a:rPr lang="en-CA" i="1" dirty="0"/>
              <a:t>Each node gets to be a BMU.</a:t>
            </a:r>
          </a:p>
          <a:p>
            <a:pPr lvl="1"/>
            <a:r>
              <a:rPr lang="en-CA" i="1" dirty="0"/>
              <a:t>The map represents the data set.</a:t>
            </a:r>
          </a:p>
          <a:p>
            <a:pPr marL="457200" lvl="1" indent="0">
              <a:buNone/>
            </a:pPr>
            <a:endParaRPr lang="en-CA" i="1" dirty="0"/>
          </a:p>
          <a:p>
            <a:pPr marL="457200" lvl="1" indent="0">
              <a:buNone/>
            </a:pPr>
            <a:endParaRPr lang="en-CA" sz="3200" dirty="0"/>
          </a:p>
          <a:p>
            <a:pPr marL="0" indent="0">
              <a:buNone/>
            </a:pPr>
            <a:endParaRPr lang="en-CA" sz="3200" dirty="0"/>
          </a:p>
          <a:p>
            <a:pPr marL="0" indent="0">
              <a:buNone/>
            </a:pPr>
            <a:endParaRPr lang="en-CA" sz="3200" dirty="0"/>
          </a:p>
          <a:p>
            <a:pPr marL="0" indent="0">
              <a:buNone/>
            </a:pPr>
            <a:endParaRPr lang="en-CA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A620F2-C0AA-4536-8051-6F281C577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100" y="2993798"/>
            <a:ext cx="647700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05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BB21A-6849-4CC1-B071-CE68BFBD9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90827" cy="636441"/>
          </a:xfrm>
        </p:spPr>
        <p:txBody>
          <a:bodyPr>
            <a:normAutofit fontScale="90000"/>
          </a:bodyPr>
          <a:lstStyle/>
          <a:p>
            <a:r>
              <a:rPr lang="en-CA" sz="4000" dirty="0"/>
              <a:t>Self Organizing Map –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5C7A-52D3-476A-8FC8-93E3A1A16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24C21-B9A8-4FCF-B0A4-1D4867546EB9}" type="slidenum">
              <a:rPr lang="en-CA" smtClean="0"/>
              <a:t>18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B0871F-458E-415E-8446-6F69D57B8923}"/>
              </a:ext>
            </a:extLst>
          </p:cNvPr>
          <p:cNvSpPr txBox="1"/>
          <p:nvPr/>
        </p:nvSpPr>
        <p:spPr>
          <a:xfrm>
            <a:off x="1141757" y="5856434"/>
            <a:ext cx="107872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CA" sz="900" dirty="0"/>
              <a:t>Source: https://www.youtube.com/watch?v=H9H6s-x-0YE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167721-288B-4928-B774-F692BD788B64}"/>
              </a:ext>
            </a:extLst>
          </p:cNvPr>
          <p:cNvSpPr txBox="1"/>
          <p:nvPr/>
        </p:nvSpPr>
        <p:spPr>
          <a:xfrm>
            <a:off x="613781" y="1312067"/>
            <a:ext cx="370798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2 neurons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6 inputs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Process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000" i="1" dirty="0"/>
              <a:t>Select random input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000" i="1" dirty="0"/>
              <a:t>Compute winner neuron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000" i="1" dirty="0"/>
              <a:t>Update neuron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000" i="1" dirty="0"/>
              <a:t>Repeat for all input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000" i="1" dirty="0"/>
              <a:t>Classify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A" sz="240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2DE333E-3960-4747-A453-FA1D1F38971D}"/>
              </a:ext>
            </a:extLst>
          </p:cNvPr>
          <p:cNvSpPr/>
          <p:nvPr/>
        </p:nvSpPr>
        <p:spPr>
          <a:xfrm>
            <a:off x="6893730" y="1393665"/>
            <a:ext cx="1208314" cy="8563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5F637AD-A6D9-40B7-8F36-CEEED28AA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815" y="1168882"/>
            <a:ext cx="1583871" cy="1658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931C23-9069-471C-8E6C-C688E6403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6089" y="1074391"/>
            <a:ext cx="1752598" cy="1753358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85C5F4A3-B179-40F8-B845-D82ED2AD3404}"/>
              </a:ext>
            </a:extLst>
          </p:cNvPr>
          <p:cNvSpPr/>
          <p:nvPr/>
        </p:nvSpPr>
        <p:spPr>
          <a:xfrm rot="5400000">
            <a:off x="9067800" y="3118812"/>
            <a:ext cx="1208314" cy="8563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5ED878C-57B7-4D0C-BE9D-B9DA8168B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0419" y="4372766"/>
            <a:ext cx="1743075" cy="1714500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4906C24B-0792-441E-82CF-65AC32DEFCEB}"/>
              </a:ext>
            </a:extLst>
          </p:cNvPr>
          <p:cNvSpPr/>
          <p:nvPr/>
        </p:nvSpPr>
        <p:spPr>
          <a:xfrm rot="10800000">
            <a:off x="7291727" y="4831436"/>
            <a:ext cx="1208314" cy="8563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D9DDAFA-A4A8-4DDD-BA30-A14C7EB9D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0650" y="4420610"/>
            <a:ext cx="179070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159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BB21A-6849-4CC1-B071-CE68BFBD9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90827" cy="636441"/>
          </a:xfrm>
        </p:spPr>
        <p:txBody>
          <a:bodyPr>
            <a:normAutofit fontScale="90000"/>
          </a:bodyPr>
          <a:lstStyle/>
          <a:p>
            <a:r>
              <a:rPr lang="en-CA" sz="4000" dirty="0"/>
              <a:t>Self Organizing Map – Characteristics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5C7A-52D3-476A-8FC8-93E3A1A16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24C21-B9A8-4FCF-B0A4-1D4867546EB9}" type="slidenum">
              <a:rPr lang="en-CA" smtClean="0"/>
              <a:t>19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B0871F-458E-415E-8446-6F69D57B8923}"/>
              </a:ext>
            </a:extLst>
          </p:cNvPr>
          <p:cNvSpPr txBox="1"/>
          <p:nvPr/>
        </p:nvSpPr>
        <p:spPr>
          <a:xfrm>
            <a:off x="1141757" y="5856434"/>
            <a:ext cx="107872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CA" sz="900" dirty="0"/>
              <a:t>Source: https://www.superdatascience.com/blogs/the-ultimate-guide-to-self-organizing-maps-soms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68B028-ED98-4403-8FE4-671EE4440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r>
              <a:rPr lang="en-CA" sz="3200" dirty="0"/>
              <a:t> Maintain structure and interrelationship of incoming dataset.</a:t>
            </a:r>
          </a:p>
          <a:p>
            <a:r>
              <a:rPr lang="en-CA" sz="3200" dirty="0"/>
              <a:t>Relations that are not easily visible can be discovered.</a:t>
            </a:r>
          </a:p>
          <a:p>
            <a:r>
              <a:rPr lang="en-CA" sz="3200" dirty="0"/>
              <a:t>Data is categorized without the need of supervision.</a:t>
            </a:r>
          </a:p>
          <a:p>
            <a:r>
              <a:rPr lang="en-CA" sz="3200" dirty="0"/>
              <a:t> There is no need for target vectors or methods like backpropagation.</a:t>
            </a:r>
          </a:p>
          <a:p>
            <a:r>
              <a:rPr lang="en-CA" sz="3200" dirty="0"/>
              <a:t>Lateral connections exist between nodes.</a:t>
            </a:r>
          </a:p>
          <a:p>
            <a:endParaRPr lang="en-CA" i="1" dirty="0"/>
          </a:p>
          <a:p>
            <a:pPr marL="457200" lvl="1" indent="0">
              <a:buNone/>
            </a:pPr>
            <a:endParaRPr lang="en-CA" sz="3200" dirty="0"/>
          </a:p>
          <a:p>
            <a:pPr marL="0" indent="0">
              <a:buNone/>
            </a:pPr>
            <a:endParaRPr lang="en-CA" sz="3200" dirty="0"/>
          </a:p>
          <a:p>
            <a:pPr marL="0" indent="0">
              <a:buNone/>
            </a:pPr>
            <a:endParaRPr lang="en-CA" sz="3200" dirty="0"/>
          </a:p>
          <a:p>
            <a:pPr marL="0" indent="0">
              <a:buNone/>
            </a:pP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915273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BB21A-6849-4CC1-B071-CE68BFBD9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Recap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11CD7-0A24-4E79-BC50-F0278A423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462" y="1439862"/>
            <a:ext cx="10515600" cy="43513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CA" sz="2400" dirty="0"/>
              <a:t>Network Design</a:t>
            </a:r>
          </a:p>
          <a:p>
            <a:pPr lvl="1">
              <a:buFontTx/>
              <a:buChar char="-"/>
            </a:pPr>
            <a:r>
              <a:rPr lang="en-CA" sz="2000" dirty="0"/>
              <a:t>Approximation Network</a:t>
            </a:r>
          </a:p>
          <a:p>
            <a:pPr lvl="2">
              <a:buFontTx/>
              <a:buChar char="-"/>
            </a:pPr>
            <a:r>
              <a:rPr lang="en-CA" sz="1600" dirty="0"/>
              <a:t>Predict a value</a:t>
            </a:r>
          </a:p>
          <a:p>
            <a:pPr lvl="2">
              <a:buFontTx/>
              <a:buChar char="-"/>
            </a:pPr>
            <a:r>
              <a:rPr lang="en-CA" sz="1600" dirty="0"/>
              <a:t>Scaling, Perceptron and Un-scaling layers</a:t>
            </a:r>
          </a:p>
          <a:p>
            <a:pPr lvl="1">
              <a:buFontTx/>
              <a:buChar char="-"/>
            </a:pPr>
            <a:r>
              <a:rPr lang="en-CA" sz="2000" dirty="0"/>
              <a:t>Classification Network</a:t>
            </a:r>
          </a:p>
          <a:p>
            <a:pPr lvl="2">
              <a:buFontTx/>
              <a:buChar char="-"/>
            </a:pPr>
            <a:r>
              <a:rPr lang="en-CA" sz="1600" dirty="0"/>
              <a:t>Put into buckets – 2 buckets (yes or no) or multiple</a:t>
            </a:r>
          </a:p>
          <a:p>
            <a:pPr lvl="2">
              <a:buFontTx/>
              <a:buChar char="-"/>
            </a:pPr>
            <a:r>
              <a:rPr lang="en-CA" sz="1600" dirty="0"/>
              <a:t>Scaling, Perceptron and Probabilistic.</a:t>
            </a:r>
          </a:p>
          <a:p>
            <a:pPr marL="457200" lvl="1" indent="0">
              <a:buNone/>
            </a:pPr>
            <a:endParaRPr lang="en-CA" sz="1000" dirty="0"/>
          </a:p>
          <a:p>
            <a:pPr>
              <a:buFontTx/>
              <a:buChar char="-"/>
            </a:pPr>
            <a:r>
              <a:rPr lang="en-CA" sz="2400" dirty="0"/>
              <a:t>Type of errors</a:t>
            </a:r>
          </a:p>
          <a:p>
            <a:pPr lvl="1">
              <a:buFontTx/>
              <a:buChar char="-"/>
            </a:pPr>
            <a:r>
              <a:rPr lang="en-CA" sz="2000" dirty="0"/>
              <a:t>Testing error</a:t>
            </a:r>
          </a:p>
          <a:p>
            <a:pPr lvl="1">
              <a:buFontTx/>
              <a:buChar char="-"/>
            </a:pPr>
            <a:r>
              <a:rPr lang="en-CA" sz="2000" dirty="0"/>
              <a:t>Selection error</a:t>
            </a:r>
          </a:p>
          <a:p>
            <a:pPr lvl="1">
              <a:buFontTx/>
              <a:buChar char="-"/>
            </a:pPr>
            <a:r>
              <a:rPr lang="en-CA" sz="2000" dirty="0"/>
              <a:t>Best generalization and network architecture when both errors are minimum</a:t>
            </a:r>
          </a:p>
          <a:p>
            <a:pPr lvl="1">
              <a:buFontTx/>
              <a:buChar char="-"/>
            </a:pPr>
            <a:endParaRPr lang="en-CA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5C7A-52D3-476A-8FC8-93E3A1A16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24C21-B9A8-4FCF-B0A4-1D4867546EB9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2833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BB21A-6849-4CC1-B071-CE68BFBD9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90827" cy="636441"/>
          </a:xfrm>
        </p:spPr>
        <p:txBody>
          <a:bodyPr>
            <a:normAutofit fontScale="90000"/>
          </a:bodyPr>
          <a:lstStyle/>
          <a:p>
            <a:r>
              <a:rPr lang="en-CA" sz="4000" dirty="0"/>
              <a:t>Self Organizing Map –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5C7A-52D3-476A-8FC8-93E3A1A16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24C21-B9A8-4FCF-B0A4-1D4867546EB9}" type="slidenum">
              <a:rPr lang="en-CA" smtClean="0"/>
              <a:t>20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B0871F-458E-415E-8446-6F69D57B8923}"/>
              </a:ext>
            </a:extLst>
          </p:cNvPr>
          <p:cNvSpPr txBox="1"/>
          <p:nvPr/>
        </p:nvSpPr>
        <p:spPr>
          <a:xfrm>
            <a:off x="1141757" y="5869686"/>
            <a:ext cx="107872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CA" sz="900" dirty="0"/>
              <a:t>Source: https://towardsdatascience.com/self-organizing-maps-for-dimension-reduction-data-visualization-and-clustering-ff966edd311c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68B028-ED98-4403-8FE4-671EE4440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28" y="1390432"/>
            <a:ext cx="10889343" cy="4351338"/>
          </a:xfrm>
        </p:spPr>
        <p:txBody>
          <a:bodyPr>
            <a:normAutofit/>
          </a:bodyPr>
          <a:lstStyle/>
          <a:p>
            <a:r>
              <a:rPr lang="en-CA" sz="3200" dirty="0"/>
              <a:t> Learning rate</a:t>
            </a:r>
          </a:p>
          <a:p>
            <a:pPr lvl="1">
              <a:buFontTx/>
              <a:buChar char="-"/>
            </a:pPr>
            <a:r>
              <a:rPr lang="en-CA" sz="2800" dirty="0"/>
              <a:t>Decides on the amount of change in each change.</a:t>
            </a:r>
          </a:p>
          <a:p>
            <a:pPr lvl="1">
              <a:buFontTx/>
              <a:buChar char="-"/>
            </a:pPr>
            <a:r>
              <a:rPr lang="en-CA" sz="2800" dirty="0"/>
              <a:t>Decreases with each iteration.</a:t>
            </a:r>
          </a:p>
          <a:p>
            <a:pPr marL="457200" lvl="1" indent="0">
              <a:buNone/>
            </a:pPr>
            <a:endParaRPr lang="en-CA" sz="2800" dirty="0"/>
          </a:p>
          <a:p>
            <a:r>
              <a:rPr lang="en-CA" sz="3200" i="1" dirty="0"/>
              <a:t> </a:t>
            </a:r>
            <a:r>
              <a:rPr lang="en-CA" sz="3200" dirty="0"/>
              <a:t>Influence rate </a:t>
            </a:r>
          </a:p>
          <a:p>
            <a:pPr lvl="1">
              <a:buFontTx/>
              <a:buChar char="-"/>
            </a:pPr>
            <a:r>
              <a:rPr lang="en-CA" sz="2800" dirty="0"/>
              <a:t>Decides the radius of the circle </a:t>
            </a:r>
          </a:p>
          <a:p>
            <a:pPr lvl="1">
              <a:buFontTx/>
              <a:buChar char="-"/>
            </a:pPr>
            <a:r>
              <a:rPr lang="en-CA" sz="2800" dirty="0"/>
              <a:t>Decreases with each iteration.</a:t>
            </a:r>
            <a:endParaRPr lang="en-CA" i="1" dirty="0"/>
          </a:p>
          <a:p>
            <a:endParaRPr lang="en-CA" i="1" dirty="0"/>
          </a:p>
          <a:p>
            <a:pPr marL="457200" lvl="1" indent="0">
              <a:buNone/>
            </a:pPr>
            <a:endParaRPr lang="en-CA" sz="3200" dirty="0"/>
          </a:p>
          <a:p>
            <a:pPr marL="0" indent="0">
              <a:buNone/>
            </a:pP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1159723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7E34B-B546-4AA9-8992-153249EF6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Self Organizing Maps</a:t>
            </a:r>
            <a:br>
              <a:rPr lang="en-CA" dirty="0"/>
            </a:br>
            <a:r>
              <a:rPr lang="en-CA" sz="4400" dirty="0"/>
              <a:t>Example through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7DB67F-AB0B-427B-AD6E-88A7BA6453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DA757-5A25-4C12-90CF-36C75BFCF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24C21-B9A8-4FCF-B0A4-1D4867546EB9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3841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BB21A-6849-4CC1-B071-CE68BFBD9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90827" cy="636441"/>
          </a:xfrm>
        </p:spPr>
        <p:txBody>
          <a:bodyPr>
            <a:normAutofit fontScale="90000"/>
          </a:bodyPr>
          <a:lstStyle/>
          <a:p>
            <a:r>
              <a:rPr lang="en-CA" sz="4000" dirty="0"/>
              <a:t>Self Organizing Map – Code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5C7A-52D3-476A-8FC8-93E3A1A16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24C21-B9A8-4FCF-B0A4-1D4867546EB9}" type="slidenum">
              <a:rPr lang="en-CA" smtClean="0"/>
              <a:t>22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B0871F-458E-415E-8446-6F69D57B8923}"/>
              </a:ext>
            </a:extLst>
          </p:cNvPr>
          <p:cNvSpPr txBox="1"/>
          <p:nvPr/>
        </p:nvSpPr>
        <p:spPr>
          <a:xfrm>
            <a:off x="1141757" y="5856434"/>
            <a:ext cx="107872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CA" sz="900" dirty="0"/>
              <a:t>Source: https://www.geeksforgeeks.org/self-organising-maps-kohonen-maps/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68B028-ED98-4403-8FE4-671EE4440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763" y="1001566"/>
            <a:ext cx="10889343" cy="4351338"/>
          </a:xfrm>
        </p:spPr>
        <p:txBody>
          <a:bodyPr>
            <a:normAutofit/>
          </a:bodyPr>
          <a:lstStyle/>
          <a:p>
            <a:r>
              <a:rPr lang="en-CA" sz="3200" dirty="0"/>
              <a:t> Get the Math module</a:t>
            </a:r>
          </a:p>
          <a:p>
            <a:r>
              <a:rPr lang="en-CA" sz="3200" i="1" dirty="0"/>
              <a:t> </a:t>
            </a:r>
            <a:r>
              <a:rPr lang="en-CA" sz="3200" dirty="0"/>
              <a:t>Defining a class for the SOM</a:t>
            </a:r>
          </a:p>
          <a:p>
            <a:pPr lvl="1"/>
            <a:r>
              <a:rPr lang="en-CA" sz="2800" i="1" dirty="0"/>
              <a:t>Basically a blue print for creating objects</a:t>
            </a:r>
          </a:p>
          <a:p>
            <a:pPr lvl="2"/>
            <a:r>
              <a:rPr lang="en-CA" sz="2400" i="1" dirty="0"/>
              <a:t>Example is a plan to build a house.</a:t>
            </a:r>
          </a:p>
          <a:p>
            <a:pPr lvl="1"/>
            <a:r>
              <a:rPr lang="en-CA" sz="2800" i="1" dirty="0"/>
              <a:t>Blue print can have</a:t>
            </a:r>
          </a:p>
          <a:p>
            <a:pPr lvl="2"/>
            <a:r>
              <a:rPr lang="en-CA" sz="2400" i="1" dirty="0"/>
              <a:t>Actions through functions</a:t>
            </a:r>
          </a:p>
          <a:p>
            <a:pPr lvl="2"/>
            <a:r>
              <a:rPr lang="en-CA" sz="2400" i="1" dirty="0"/>
              <a:t>Storage of data through variables</a:t>
            </a:r>
          </a:p>
          <a:p>
            <a:pPr marL="457200" lvl="1" indent="0">
              <a:buNone/>
            </a:pPr>
            <a:endParaRPr lang="en-CA" sz="3200" dirty="0"/>
          </a:p>
          <a:p>
            <a:pPr marL="0" indent="0">
              <a:buNone/>
            </a:pPr>
            <a:endParaRPr lang="en-CA" sz="3200" dirty="0"/>
          </a:p>
          <a:p>
            <a:pPr marL="0" indent="0">
              <a:buNone/>
            </a:pPr>
            <a:endParaRPr lang="en-CA" sz="3200" dirty="0"/>
          </a:p>
          <a:p>
            <a:pPr marL="0" indent="0">
              <a:buNone/>
            </a:pP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2214191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BB21A-6849-4CC1-B071-CE68BFBD9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90827" cy="636441"/>
          </a:xfrm>
        </p:spPr>
        <p:txBody>
          <a:bodyPr>
            <a:normAutofit fontScale="90000"/>
          </a:bodyPr>
          <a:lstStyle/>
          <a:p>
            <a:r>
              <a:rPr lang="en-CA" sz="4000" dirty="0"/>
              <a:t>Self Organizing Map – Code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5C7A-52D3-476A-8FC8-93E3A1A16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24C21-B9A8-4FCF-B0A4-1D4867546EB9}" type="slidenum">
              <a:rPr lang="en-CA" smtClean="0"/>
              <a:t>23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B0871F-458E-415E-8446-6F69D57B8923}"/>
              </a:ext>
            </a:extLst>
          </p:cNvPr>
          <p:cNvSpPr txBox="1"/>
          <p:nvPr/>
        </p:nvSpPr>
        <p:spPr>
          <a:xfrm>
            <a:off x="1141757" y="5856434"/>
            <a:ext cx="107872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CA" sz="900" dirty="0"/>
              <a:t>Source: https://www.geeksforgeeks.org/self-organising-maps-kohonen-maps/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68B028-ED98-4403-8FE4-671EE4440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28" y="1236012"/>
            <a:ext cx="10889343" cy="4351338"/>
          </a:xfrm>
        </p:spPr>
        <p:txBody>
          <a:bodyPr>
            <a:normAutofit/>
          </a:bodyPr>
          <a:lstStyle/>
          <a:p>
            <a:r>
              <a:rPr lang="en-CA" sz="3200" dirty="0"/>
              <a:t> Two functions or actions </a:t>
            </a:r>
          </a:p>
          <a:p>
            <a:pPr lvl="1"/>
            <a:r>
              <a:rPr lang="en-CA" sz="2800" i="1" dirty="0"/>
              <a:t>Winner</a:t>
            </a:r>
          </a:p>
          <a:p>
            <a:pPr lvl="2"/>
            <a:r>
              <a:rPr lang="en-CA" sz="2400" i="1" dirty="0"/>
              <a:t>Set the distance variables to zero.</a:t>
            </a:r>
          </a:p>
          <a:p>
            <a:pPr lvl="2"/>
            <a:r>
              <a:rPr lang="en-CA" sz="2400" i="1" dirty="0"/>
              <a:t>Calculate the distances</a:t>
            </a:r>
          </a:p>
          <a:p>
            <a:pPr lvl="2"/>
            <a:r>
              <a:rPr lang="en-CA" sz="2400" i="1" dirty="0"/>
              <a:t>Return the results</a:t>
            </a:r>
          </a:p>
          <a:p>
            <a:pPr lvl="1"/>
            <a:r>
              <a:rPr lang="en-CA" sz="2800" i="1" dirty="0"/>
              <a:t>Update </a:t>
            </a:r>
          </a:p>
          <a:p>
            <a:pPr lvl="2"/>
            <a:r>
              <a:rPr lang="en-CA" sz="2400" i="1" dirty="0"/>
              <a:t>Changing the weights (self update of SOM)</a:t>
            </a:r>
          </a:p>
          <a:p>
            <a:pPr lvl="2"/>
            <a:r>
              <a:rPr lang="en-CA" sz="2400" i="1" dirty="0"/>
              <a:t>Takes the BMU, sample, weights, learning rate</a:t>
            </a:r>
          </a:p>
          <a:p>
            <a:pPr marL="457200" lvl="1" indent="0">
              <a:buNone/>
            </a:pPr>
            <a:endParaRPr lang="en-CA" sz="3200" dirty="0"/>
          </a:p>
          <a:p>
            <a:pPr marL="0" indent="0">
              <a:buNone/>
            </a:pPr>
            <a:endParaRPr lang="en-CA" sz="3200" dirty="0"/>
          </a:p>
          <a:p>
            <a:pPr marL="0" indent="0">
              <a:buNone/>
            </a:pPr>
            <a:endParaRPr lang="en-CA" sz="3200" dirty="0"/>
          </a:p>
          <a:p>
            <a:pPr marL="0" indent="0">
              <a:buNone/>
            </a:pP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2451244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BB21A-6849-4CC1-B071-CE68BFBD9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90827" cy="636441"/>
          </a:xfrm>
        </p:spPr>
        <p:txBody>
          <a:bodyPr>
            <a:normAutofit fontScale="90000"/>
          </a:bodyPr>
          <a:lstStyle/>
          <a:p>
            <a:r>
              <a:rPr lang="en-CA" sz="4000" dirty="0"/>
              <a:t>Self Organizing Map – Code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5C7A-52D3-476A-8FC8-93E3A1A16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24C21-B9A8-4FCF-B0A4-1D4867546EB9}" type="slidenum">
              <a:rPr lang="en-CA" smtClean="0"/>
              <a:t>24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B0871F-458E-415E-8446-6F69D57B8923}"/>
              </a:ext>
            </a:extLst>
          </p:cNvPr>
          <p:cNvSpPr txBox="1"/>
          <p:nvPr/>
        </p:nvSpPr>
        <p:spPr>
          <a:xfrm>
            <a:off x="1141757" y="5856434"/>
            <a:ext cx="107872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CA" sz="900" dirty="0"/>
              <a:t>Source https://www.geeksforgeeks.org/self-organising-maps-kohonen-maps/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68B028-ED98-4403-8FE4-671EE4440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35739"/>
            <a:ext cx="10889343" cy="4351338"/>
          </a:xfrm>
        </p:spPr>
        <p:txBody>
          <a:bodyPr>
            <a:normAutofit fontScale="92500" lnSpcReduction="10000"/>
          </a:bodyPr>
          <a:lstStyle/>
          <a:p>
            <a:r>
              <a:rPr lang="en-CA" sz="3200" dirty="0"/>
              <a:t> Processing</a:t>
            </a:r>
          </a:p>
          <a:p>
            <a:pPr lvl="1"/>
            <a:r>
              <a:rPr lang="en-CA" sz="2800" i="1" dirty="0"/>
              <a:t>Get the training example</a:t>
            </a:r>
          </a:p>
          <a:p>
            <a:pPr lvl="1"/>
            <a:r>
              <a:rPr lang="en-CA" sz="2800" i="1" dirty="0"/>
              <a:t>Initialize the weights</a:t>
            </a:r>
          </a:p>
          <a:p>
            <a:pPr lvl="1"/>
            <a:r>
              <a:rPr lang="en-CA" sz="2800" i="1" dirty="0"/>
              <a:t>Create the SOM</a:t>
            </a:r>
          </a:p>
          <a:p>
            <a:pPr lvl="1"/>
            <a:r>
              <a:rPr lang="en-CA" sz="2800" i="1" dirty="0"/>
              <a:t>Train the network</a:t>
            </a:r>
          </a:p>
          <a:p>
            <a:pPr lvl="2"/>
            <a:r>
              <a:rPr lang="en-CA" sz="2400" i="1" dirty="0"/>
              <a:t>For each pass through the set </a:t>
            </a:r>
          </a:p>
          <a:p>
            <a:pPr lvl="3"/>
            <a:r>
              <a:rPr lang="en-CA" sz="2200" i="1" dirty="0"/>
              <a:t>Get a sample row</a:t>
            </a:r>
          </a:p>
          <a:p>
            <a:pPr lvl="3"/>
            <a:r>
              <a:rPr lang="en-CA" sz="2200" i="1" dirty="0"/>
              <a:t>Get a winner node</a:t>
            </a:r>
          </a:p>
          <a:p>
            <a:pPr lvl="3"/>
            <a:r>
              <a:rPr lang="en-CA" sz="2200" i="1" dirty="0"/>
              <a:t> Update weights in the SOM</a:t>
            </a:r>
          </a:p>
          <a:p>
            <a:pPr lvl="1"/>
            <a:r>
              <a:rPr lang="en-CA" sz="2800" i="1" dirty="0"/>
              <a:t>Classify a sample</a:t>
            </a:r>
          </a:p>
          <a:p>
            <a:pPr lvl="2"/>
            <a:r>
              <a:rPr lang="en-CA" sz="2400" i="1" dirty="0"/>
              <a:t>Get the closest node in the SOM</a:t>
            </a:r>
          </a:p>
          <a:p>
            <a:pPr lvl="3"/>
            <a:r>
              <a:rPr lang="en-CA" sz="2200" i="1" dirty="0"/>
              <a:t>Represents a cluster.</a:t>
            </a:r>
          </a:p>
          <a:p>
            <a:pPr marL="0" indent="0">
              <a:buNone/>
            </a:pPr>
            <a:endParaRPr lang="en-CA" sz="3200" dirty="0"/>
          </a:p>
          <a:p>
            <a:pPr marL="0" indent="0">
              <a:buNone/>
            </a:pPr>
            <a:endParaRPr lang="en-CA" sz="3200" dirty="0"/>
          </a:p>
          <a:p>
            <a:pPr marL="0" indent="0">
              <a:buNone/>
            </a:pPr>
            <a:endParaRPr lang="en-CA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A17826-406F-4C5E-904A-9E9E930C6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9771" y="1667665"/>
            <a:ext cx="4847771" cy="328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338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7E34B-B546-4AA9-8992-153249EF6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Self Organizing Maps</a:t>
            </a:r>
            <a:br>
              <a:rPr lang="en-CA" dirty="0"/>
            </a:br>
            <a:r>
              <a:rPr lang="en-CA" sz="4400" dirty="0"/>
              <a:t>Example through </a:t>
            </a:r>
            <a:r>
              <a:rPr lang="en-CA" sz="4400" dirty="0" err="1"/>
              <a:t>Simbrain</a:t>
            </a:r>
            <a:endParaRPr lang="en-CA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7DB67F-AB0B-427B-AD6E-88A7BA6453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DA757-5A25-4C12-90CF-36C75BFCF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24C21-B9A8-4FCF-B0A4-1D4867546EB9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0547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BB21A-6849-4CC1-B071-CE68BFBD9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90827" cy="636441"/>
          </a:xfrm>
        </p:spPr>
        <p:txBody>
          <a:bodyPr>
            <a:normAutofit fontScale="90000"/>
          </a:bodyPr>
          <a:lstStyle/>
          <a:p>
            <a:r>
              <a:rPr lang="en-CA" sz="4000" dirty="0"/>
              <a:t>Self Organizing Map – Example using </a:t>
            </a:r>
            <a:r>
              <a:rPr lang="en-CA" sz="4000" dirty="0" err="1"/>
              <a:t>Simbrain</a:t>
            </a:r>
            <a:endParaRPr lang="en-CA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5C7A-52D3-476A-8FC8-93E3A1A16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24C21-B9A8-4FCF-B0A4-1D4867546EB9}" type="slidenum">
              <a:rPr lang="en-CA" smtClean="0"/>
              <a:t>26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B0871F-458E-415E-8446-6F69D57B8923}"/>
              </a:ext>
            </a:extLst>
          </p:cNvPr>
          <p:cNvSpPr txBox="1"/>
          <p:nvPr/>
        </p:nvSpPr>
        <p:spPr>
          <a:xfrm>
            <a:off x="1141757" y="5856434"/>
            <a:ext cx="107872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CA" sz="900" dirty="0"/>
              <a:t>Source: simbrain.net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68B028-ED98-4403-8FE4-671EE4440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3331"/>
            <a:ext cx="10889343" cy="4351338"/>
          </a:xfrm>
        </p:spPr>
        <p:txBody>
          <a:bodyPr>
            <a:normAutofit/>
          </a:bodyPr>
          <a:lstStyle/>
          <a:p>
            <a:r>
              <a:rPr lang="en-CA" sz="3200" dirty="0"/>
              <a:t>Example is clustering of alphabet samples </a:t>
            </a:r>
          </a:p>
          <a:p>
            <a:pPr marL="0" indent="0">
              <a:buNone/>
            </a:pPr>
            <a:endParaRPr lang="en-CA" sz="3200" dirty="0"/>
          </a:p>
          <a:p>
            <a:pPr marL="0" indent="0">
              <a:buNone/>
            </a:pPr>
            <a:endParaRPr lang="en-CA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590716-8A08-4ED6-96F2-6DFF7B2A3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757" y="1995302"/>
            <a:ext cx="2751364" cy="11976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4877D8-02E7-422B-94C4-0B2EBA2BC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002" y="2042476"/>
            <a:ext cx="4575846" cy="2464490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AC237D63-FFE5-4A50-B945-1D75E512F1C8}"/>
              </a:ext>
            </a:extLst>
          </p:cNvPr>
          <p:cNvSpPr/>
          <p:nvPr/>
        </p:nvSpPr>
        <p:spPr>
          <a:xfrm rot="10533009">
            <a:off x="6619720" y="325794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1915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BB21A-6849-4CC1-B071-CE68BFBD9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90827" cy="636441"/>
          </a:xfrm>
        </p:spPr>
        <p:txBody>
          <a:bodyPr>
            <a:normAutofit fontScale="90000"/>
          </a:bodyPr>
          <a:lstStyle/>
          <a:p>
            <a:r>
              <a:rPr lang="en-CA" sz="4000" dirty="0"/>
              <a:t>Self Organizing Map – Example using </a:t>
            </a:r>
            <a:r>
              <a:rPr lang="en-CA" sz="4000" dirty="0" err="1"/>
              <a:t>Simbrain</a:t>
            </a:r>
            <a:endParaRPr lang="en-CA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5C7A-52D3-476A-8FC8-93E3A1A16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24C21-B9A8-4FCF-B0A4-1D4867546EB9}" type="slidenum">
              <a:rPr lang="en-CA" smtClean="0"/>
              <a:t>27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B0871F-458E-415E-8446-6F69D57B8923}"/>
              </a:ext>
            </a:extLst>
          </p:cNvPr>
          <p:cNvSpPr txBox="1"/>
          <p:nvPr/>
        </p:nvSpPr>
        <p:spPr>
          <a:xfrm>
            <a:off x="1141757" y="5856434"/>
            <a:ext cx="107872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CA" sz="900" dirty="0"/>
              <a:t>Source: simbrain.net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D382FF-3BE4-4C2C-9F61-1F2F4760E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2" y="1143001"/>
            <a:ext cx="8905875" cy="471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678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BB21A-6849-4CC1-B071-CE68BFBD9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90827" cy="636441"/>
          </a:xfrm>
        </p:spPr>
        <p:txBody>
          <a:bodyPr>
            <a:normAutofit fontScale="90000"/>
          </a:bodyPr>
          <a:lstStyle/>
          <a:p>
            <a:r>
              <a:rPr lang="en-CA" sz="4000" dirty="0"/>
              <a:t>Self Organizing Map – Example using </a:t>
            </a:r>
            <a:r>
              <a:rPr lang="en-CA" sz="4000" dirty="0" err="1"/>
              <a:t>Simbrain</a:t>
            </a:r>
            <a:endParaRPr lang="en-CA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5C7A-52D3-476A-8FC8-93E3A1A16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24C21-B9A8-4FCF-B0A4-1D4867546EB9}" type="slidenum">
              <a:rPr lang="en-CA" smtClean="0"/>
              <a:t>28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B0871F-458E-415E-8446-6F69D57B8923}"/>
              </a:ext>
            </a:extLst>
          </p:cNvPr>
          <p:cNvSpPr txBox="1"/>
          <p:nvPr/>
        </p:nvSpPr>
        <p:spPr>
          <a:xfrm>
            <a:off x="1141757" y="5856434"/>
            <a:ext cx="107872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CA" sz="900" dirty="0"/>
              <a:t>Source: simbrain.net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123205-E5CC-4703-987D-6F70FE76D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425" y="1134842"/>
            <a:ext cx="9623149" cy="445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176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8D3CC-EF27-4D3F-A59C-3033F70A9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9698"/>
          </a:xfrm>
        </p:spPr>
        <p:txBody>
          <a:bodyPr>
            <a:normAutofit fontScale="90000"/>
          </a:bodyPr>
          <a:lstStyle/>
          <a:p>
            <a:r>
              <a:rPr lang="en-CA" dirty="0"/>
              <a:t>Session summary</a:t>
            </a:r>
            <a:br>
              <a:rPr lang="en-CA" dirty="0"/>
            </a:br>
            <a:r>
              <a:rPr lang="en-CA" dirty="0"/>
              <a:t>-------------------------------------------------------------</a:t>
            </a:r>
            <a:br>
              <a:rPr lang="en-CA" dirty="0"/>
            </a:br>
            <a:br>
              <a:rPr lang="en-CA" dirty="0"/>
            </a:br>
            <a:endParaRPr lang="en-CA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F7D7D-35C0-4898-B5B9-66FDABE45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24C21-B9A8-4FCF-B0A4-1D4867546EB9}" type="slidenum">
              <a:rPr lang="en-CA" smtClean="0"/>
              <a:t>29</a:t>
            </a:fld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293890-AD3A-4DAB-93B3-22636F697073}"/>
              </a:ext>
            </a:extLst>
          </p:cNvPr>
          <p:cNvSpPr txBox="1"/>
          <p:nvPr/>
        </p:nvSpPr>
        <p:spPr>
          <a:xfrm>
            <a:off x="960781" y="1663147"/>
            <a:ext cx="91771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CA" sz="2400" dirty="0"/>
              <a:t>Self Organizing Maps (keywords)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CA" sz="2400" dirty="0"/>
              <a:t> Reduce dimensionality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CA" sz="2400" dirty="0"/>
              <a:t> Project on a map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CA" sz="2400" dirty="0"/>
              <a:t> Unsupervised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CA" sz="2400" dirty="0"/>
              <a:t> Discover relationships</a:t>
            </a:r>
          </a:p>
        </p:txBody>
      </p:sp>
    </p:spTree>
    <p:extLst>
      <p:ext uri="{BB962C8B-B14F-4D97-AF65-F5344CB8AC3E}">
        <p14:creationId xmlns:p14="http://schemas.microsoft.com/office/powerpoint/2010/main" val="2129505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BB21A-6849-4CC1-B071-CE68BFBD9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Recap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11CD7-0A24-4E79-BC50-F0278A423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462" y="1439862"/>
            <a:ext cx="10515600" cy="43513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CA" sz="2400" dirty="0"/>
              <a:t>How to get the right number of inputs</a:t>
            </a:r>
          </a:p>
          <a:p>
            <a:pPr lvl="1">
              <a:buFontTx/>
              <a:buChar char="-"/>
            </a:pPr>
            <a:r>
              <a:rPr lang="en-CA" sz="2000" dirty="0"/>
              <a:t>Look at correlation of candidate variables</a:t>
            </a:r>
          </a:p>
          <a:p>
            <a:pPr lvl="1">
              <a:buFontTx/>
              <a:buChar char="-"/>
            </a:pPr>
            <a:r>
              <a:rPr lang="en-CA" sz="2000" dirty="0"/>
              <a:t>Growing the inputs</a:t>
            </a:r>
          </a:p>
          <a:p>
            <a:pPr lvl="1">
              <a:buFontTx/>
              <a:buChar char="-"/>
            </a:pPr>
            <a:r>
              <a:rPr lang="en-CA" sz="2000" dirty="0"/>
              <a:t>Pruning the inputs</a:t>
            </a:r>
          </a:p>
          <a:p>
            <a:pPr lvl="1">
              <a:buFontTx/>
              <a:buChar char="-"/>
            </a:pPr>
            <a:r>
              <a:rPr lang="en-CA" sz="2000" dirty="0"/>
              <a:t>Use Genetic Algorithms</a:t>
            </a:r>
          </a:p>
          <a:p>
            <a:pPr marL="457200" lvl="1" indent="0">
              <a:buNone/>
            </a:pPr>
            <a:endParaRPr lang="en-CA" sz="1000" dirty="0"/>
          </a:p>
          <a:p>
            <a:pPr>
              <a:buFontTx/>
              <a:buChar char="-"/>
            </a:pPr>
            <a:r>
              <a:rPr lang="en-CA" sz="2400" dirty="0"/>
              <a:t>Metrics of ‘relevance’ measure</a:t>
            </a:r>
          </a:p>
          <a:p>
            <a:pPr lvl="1">
              <a:buFontTx/>
              <a:buChar char="-"/>
            </a:pPr>
            <a:r>
              <a:rPr lang="en-CA" sz="2000" dirty="0"/>
              <a:t>Precision – Of all the objects retrieved how many are correct</a:t>
            </a:r>
          </a:p>
          <a:p>
            <a:pPr lvl="1">
              <a:buFontTx/>
              <a:buChar char="-"/>
            </a:pPr>
            <a:r>
              <a:rPr lang="en-CA" sz="2000" dirty="0"/>
              <a:t>Recall – Out of all correct objects how many are retrieved.</a:t>
            </a:r>
          </a:p>
          <a:p>
            <a:pPr lvl="1">
              <a:buFontTx/>
              <a:buChar char="-"/>
            </a:pPr>
            <a:endParaRPr lang="en-CA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5C7A-52D3-476A-8FC8-93E3A1A16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24C21-B9A8-4FCF-B0A4-1D4867546EB9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31971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8D3CC-EF27-4D3F-A59C-3033F70A9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9698"/>
          </a:xfrm>
        </p:spPr>
        <p:txBody>
          <a:bodyPr>
            <a:normAutofit fontScale="90000"/>
          </a:bodyPr>
          <a:lstStyle/>
          <a:p>
            <a:r>
              <a:rPr lang="en-CA" dirty="0"/>
              <a:t>References</a:t>
            </a:r>
            <a:br>
              <a:rPr lang="en-CA" dirty="0"/>
            </a:br>
            <a:r>
              <a:rPr lang="en-CA" dirty="0"/>
              <a:t>-------------------------------------------------------------</a:t>
            </a:r>
            <a:br>
              <a:rPr lang="en-CA" dirty="0"/>
            </a:br>
            <a:endParaRPr lang="en-CA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F7D7D-35C0-4898-B5B9-66FDABE45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24C21-B9A8-4FCF-B0A4-1D4867546EB9}" type="slidenum">
              <a:rPr lang="en-CA" smtClean="0"/>
              <a:t>30</a:t>
            </a:fld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870F26-6534-43F0-AD4C-3D9771E5F23C}"/>
              </a:ext>
            </a:extLst>
          </p:cNvPr>
          <p:cNvSpPr txBox="1"/>
          <p:nvPr/>
        </p:nvSpPr>
        <p:spPr>
          <a:xfrm>
            <a:off x="838200" y="1662624"/>
            <a:ext cx="94713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hlinkClick r:id="rId2"/>
              </a:rPr>
              <a:t>www.geeksforgeeks.org/self-organising-maps-kohonen-maps/</a:t>
            </a:r>
            <a:endParaRPr lang="en-CA" sz="1400" dirty="0"/>
          </a:p>
          <a:p>
            <a:r>
              <a:rPr lang="en-CA" sz="1400" dirty="0">
                <a:hlinkClick r:id="rId3"/>
              </a:rPr>
              <a:t>https://www.pega.com/</a:t>
            </a:r>
            <a:endParaRPr lang="en-CA" sz="1400" dirty="0"/>
          </a:p>
          <a:p>
            <a:r>
              <a:rPr lang="en-CA" sz="1400" dirty="0">
                <a:hlinkClick r:id="rId4"/>
              </a:rPr>
              <a:t>https://superdatascience.com</a:t>
            </a:r>
            <a:endParaRPr lang="en-CA" sz="1400" dirty="0"/>
          </a:p>
          <a:p>
            <a:r>
              <a:rPr lang="en-CA" sz="1400" dirty="0">
                <a:hlinkClick r:id="rId5"/>
              </a:rPr>
              <a:t>https://www.youtube.com/watch?v=H9H6s-x-0YE</a:t>
            </a:r>
            <a:endParaRPr lang="en-CA" sz="1400" dirty="0"/>
          </a:p>
          <a:p>
            <a:r>
              <a:rPr lang="en-CA" sz="1400" dirty="0">
                <a:hlinkClick r:id="rId6"/>
              </a:rPr>
              <a:t>https://towardsdatascience.com/self-organizing-maps-for-dimension-reduction-data-visualization-and-clustering-ff966edd311c</a:t>
            </a:r>
            <a:endParaRPr lang="en-CA" sz="1400" dirty="0"/>
          </a:p>
          <a:p>
            <a:r>
              <a:rPr lang="en-CA" sz="1400" dirty="0">
                <a:hlinkClick r:id="rId7"/>
              </a:rPr>
              <a:t>https://simbrain.net/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27466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2787A-1E32-45AD-B6B5-B15BA3410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Topics for next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00523-B461-4902-BAD2-B8F002389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155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Neural Networks – </a:t>
            </a:r>
            <a:r>
              <a:rPr lang="en-CA"/>
              <a:t>Concepts and Practical </a:t>
            </a:r>
            <a:r>
              <a:rPr lang="en-CA" dirty="0"/>
              <a:t>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305B4-F301-4203-9E0D-C433A868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24C21-B9A8-4FCF-B0A4-1D4867546EB9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90244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359BF-8235-4C03-9C42-D085C13E8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650" y="249396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CA" dirty="0"/>
              <a:t>End of Session</a:t>
            </a:r>
            <a:br>
              <a:rPr lang="en-CA" dirty="0"/>
            </a:br>
            <a:r>
              <a:rPr lang="en-CA" dirty="0"/>
              <a:t>------------------------------------------------------------------</a:t>
            </a:r>
            <a:br>
              <a:rPr lang="en-CA" dirty="0"/>
            </a:br>
            <a:r>
              <a:rPr lang="en-CA" dirty="0"/>
              <a:t>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4430C0-2306-4CAF-A79C-64DCADE3A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24C21-B9A8-4FCF-B0A4-1D4867546EB9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531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8D3CC-EF27-4D3F-A59C-3033F70A9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7083"/>
            <a:ext cx="10515600" cy="855813"/>
          </a:xfrm>
        </p:spPr>
        <p:txBody>
          <a:bodyPr/>
          <a:lstStyle/>
          <a:p>
            <a:r>
              <a:rPr lang="en-CA" dirty="0"/>
              <a:t>Fun Fact(s) 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F7D7D-35C0-4898-B5B9-66FDABE45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24C21-B9A8-4FCF-B0A4-1D4867546EB9}" type="slidenum">
              <a:rPr lang="en-CA" smtClean="0"/>
              <a:t>4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AA26E8-2B4D-4A79-AEDC-E0BBB0C216C6}"/>
              </a:ext>
            </a:extLst>
          </p:cNvPr>
          <p:cNvSpPr txBox="1"/>
          <p:nvPr/>
        </p:nvSpPr>
        <p:spPr>
          <a:xfrm>
            <a:off x="1098214" y="5805788"/>
            <a:ext cx="107872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900" dirty="0"/>
              <a:t>Source: https://www.pega.com/system/files/resources/2020-10/pega-future-of-work-report.pdf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FFA6B9-D12C-4360-8842-E0FE7FBAF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04" y="1419225"/>
            <a:ext cx="4362450" cy="34099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C7B3445-DD53-40BE-BBB8-588ED1FAD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028" y="2134411"/>
            <a:ext cx="6901543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302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8D3CC-EF27-4D3F-A59C-3033F70A9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7083"/>
            <a:ext cx="10515600" cy="855813"/>
          </a:xfrm>
        </p:spPr>
        <p:txBody>
          <a:bodyPr/>
          <a:lstStyle/>
          <a:p>
            <a:r>
              <a:rPr lang="en-CA" dirty="0"/>
              <a:t>Fun Fact(s) 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F7D7D-35C0-4898-B5B9-66FDABE45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24C21-B9A8-4FCF-B0A4-1D4867546EB9}" type="slidenum">
              <a:rPr lang="en-CA" smtClean="0"/>
              <a:t>5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AA26E8-2B4D-4A79-AEDC-E0BBB0C216C6}"/>
              </a:ext>
            </a:extLst>
          </p:cNvPr>
          <p:cNvSpPr txBox="1"/>
          <p:nvPr/>
        </p:nvSpPr>
        <p:spPr>
          <a:xfrm>
            <a:off x="1141757" y="5856434"/>
            <a:ext cx="107872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900" dirty="0"/>
              <a:t>Source :  https://www.pega.com/system/files/resources/2020-10/pega-future-of-work-report.pdf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5DB24D-EB86-4138-8257-D57632408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087" y="1204532"/>
            <a:ext cx="4630058" cy="465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416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8D3CC-EF27-4D3F-A59C-3033F70A9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7083"/>
            <a:ext cx="10515600" cy="855813"/>
          </a:xfrm>
        </p:spPr>
        <p:txBody>
          <a:bodyPr/>
          <a:lstStyle/>
          <a:p>
            <a:r>
              <a:rPr lang="en-CA" dirty="0"/>
              <a:t>Fun Fact(s) 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F7D7D-35C0-4898-B5B9-66FDABE45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24C21-B9A8-4FCF-B0A4-1D4867546EB9}" type="slidenum">
              <a:rPr lang="en-CA" smtClean="0"/>
              <a:t>6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AA26E8-2B4D-4A79-AEDC-E0BBB0C216C6}"/>
              </a:ext>
            </a:extLst>
          </p:cNvPr>
          <p:cNvSpPr txBox="1"/>
          <p:nvPr/>
        </p:nvSpPr>
        <p:spPr>
          <a:xfrm>
            <a:off x="1141757" y="5856434"/>
            <a:ext cx="107872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900" dirty="0"/>
              <a:t>Source:  https://www.pega.com/system/files/resources/2020-10/pega-future-of-work-report.pdf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7CC3F5-B591-43C4-9290-334F1D0E6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85258"/>
            <a:ext cx="4836886" cy="23803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0A73A2-AA4E-4420-BEB6-D77F63385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95217"/>
            <a:ext cx="4836886" cy="419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54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66940-3451-4D3C-AC08-B7FAACE74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3072"/>
          </a:xfrm>
        </p:spPr>
        <p:txBody>
          <a:bodyPr/>
          <a:lstStyle/>
          <a:p>
            <a:r>
              <a:rPr lang="en-CA" dirty="0"/>
              <a:t>Agenda – Session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3CEC0-AF70-4644-A0EC-E91481BF9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93297"/>
          </a:xfrm>
        </p:spPr>
        <p:txBody>
          <a:bodyPr>
            <a:normAutofit/>
          </a:bodyPr>
          <a:lstStyle/>
          <a:p>
            <a:r>
              <a:rPr lang="en-CA" dirty="0"/>
              <a:t>Self Organizing Maps</a:t>
            </a:r>
          </a:p>
          <a:p>
            <a:r>
              <a:rPr lang="en-CA" dirty="0"/>
              <a:t>Case studies through Excel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C85AD1-DF64-49C8-9F2D-059171E71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24C21-B9A8-4FCF-B0A4-1D4867546EB9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1960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7E34B-B546-4AA9-8992-153249EF6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Course Roadmap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7DB67F-AB0B-427B-AD6E-88A7BA6453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DA757-5A25-4C12-90CF-36C75BFCF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24C21-B9A8-4FCF-B0A4-1D4867546EB9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1597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BB21A-6849-4CC1-B071-CE68BFBD9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90827" cy="1325563"/>
          </a:xfrm>
        </p:spPr>
        <p:txBody>
          <a:bodyPr>
            <a:normAutofit/>
          </a:bodyPr>
          <a:lstStyle/>
          <a:p>
            <a:r>
              <a:rPr lang="en-CA" sz="4000" dirty="0"/>
              <a:t>Cases &amp;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5C7A-52D3-476A-8FC8-93E3A1A16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24C21-B9A8-4FCF-B0A4-1D4867546EB9}" type="slidenum">
              <a:rPr lang="en-CA" smtClean="0"/>
              <a:t>9</a:t>
            </a:fld>
            <a:endParaRPr lang="en-C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2AEF36-144D-46B9-8553-E11617B4B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956" y="1512854"/>
            <a:ext cx="8882087" cy="383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067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EEDB71D7038241AD049B396C9A1B29" ma:contentTypeVersion="4" ma:contentTypeDescription="Create a new document." ma:contentTypeScope="" ma:versionID="7bc1fbeab53d0018245d8d72599d5aaa">
  <xsd:schema xmlns:xsd="http://www.w3.org/2001/XMLSchema" xmlns:xs="http://www.w3.org/2001/XMLSchema" xmlns:p="http://schemas.microsoft.com/office/2006/metadata/properties" xmlns:ns3="6960afe7-48cf-4992-946d-dacacc612c9c" targetNamespace="http://schemas.microsoft.com/office/2006/metadata/properties" ma:root="true" ma:fieldsID="2ad4e547100cc04669f3211de17ed3b7" ns3:_="">
    <xsd:import namespace="6960afe7-48cf-4992-946d-dacacc612c9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60afe7-48cf-4992-946d-dacacc612c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2EB57BF-5D2B-47A6-A2D4-18FB1C9B58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960afe7-48cf-4992-946d-dacacc612c9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939A6B2-E5D4-48E8-9BA8-1670FDD91B5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DE7FFEA-CD60-430F-8888-E85972EF55BD}">
  <ds:schemaRefs>
    <ds:schemaRef ds:uri="http://schemas.microsoft.com/office/infopath/2007/PartnerControls"/>
    <ds:schemaRef ds:uri="http://purl.org/dc/terms/"/>
    <ds:schemaRef ds:uri="http://purl.org/dc/elements/1.1/"/>
    <ds:schemaRef ds:uri="6960afe7-48cf-4992-946d-dacacc612c9c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12261</TotalTime>
  <Words>1217</Words>
  <Application>Microsoft Office PowerPoint</Application>
  <PresentationFormat>Widescreen</PresentationFormat>
  <Paragraphs>247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Univers Condensed</vt:lpstr>
      <vt:lpstr>Wingdings</vt:lpstr>
      <vt:lpstr>Office Theme</vt:lpstr>
      <vt:lpstr>AI applications in Finance</vt:lpstr>
      <vt:lpstr>Recap </vt:lpstr>
      <vt:lpstr>Recap </vt:lpstr>
      <vt:lpstr>Fun Fact(s) :</vt:lpstr>
      <vt:lpstr>Fun Fact(s) :</vt:lpstr>
      <vt:lpstr>Fun Fact(s) :</vt:lpstr>
      <vt:lpstr>Agenda – Session 6</vt:lpstr>
      <vt:lpstr>Course Roadmap</vt:lpstr>
      <vt:lpstr>Cases &amp; Tools</vt:lpstr>
      <vt:lpstr>Self Organizing Maps</vt:lpstr>
      <vt:lpstr>Self Organizing Map - Introduction</vt:lpstr>
      <vt:lpstr>Self Organizing Map - Introduction</vt:lpstr>
      <vt:lpstr>Self Organizing Map - Example</vt:lpstr>
      <vt:lpstr>Self Organizing Map – How does learning take place?</vt:lpstr>
      <vt:lpstr>Self Organizing Map – How does learning take place?</vt:lpstr>
      <vt:lpstr>Self Organizing Map – How does learning take place?</vt:lpstr>
      <vt:lpstr>Self Organizing Map – How does learning take place?</vt:lpstr>
      <vt:lpstr>Self Organizing Map – Example</vt:lpstr>
      <vt:lpstr>Self Organizing Map – Characteristics</vt:lpstr>
      <vt:lpstr>Self Organizing Map – Parameters</vt:lpstr>
      <vt:lpstr>Self Organizing Maps Example through Code</vt:lpstr>
      <vt:lpstr>Self Organizing Map – Code Example</vt:lpstr>
      <vt:lpstr>Self Organizing Map – Code Example</vt:lpstr>
      <vt:lpstr>Self Organizing Map – Code Example</vt:lpstr>
      <vt:lpstr>Self Organizing Maps Example through Simbrain</vt:lpstr>
      <vt:lpstr>Self Organizing Map – Example using Simbrain</vt:lpstr>
      <vt:lpstr>Self Organizing Map – Example using Simbrain</vt:lpstr>
      <vt:lpstr>Self Organizing Map – Example using Simbrain</vt:lpstr>
      <vt:lpstr>Session summary -------------------------------------------------------------  </vt:lpstr>
      <vt:lpstr>References ------------------------------------------------------------- </vt:lpstr>
      <vt:lpstr>Topics for next session</vt:lpstr>
      <vt:lpstr>End of Session ------------------------------------------------------------------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Chowdhury M Samiul Syed</dc:creator>
  <cp:lastModifiedBy>Indranil</cp:lastModifiedBy>
  <cp:revision>603</cp:revision>
  <dcterms:created xsi:type="dcterms:W3CDTF">2020-07-14T15:06:32Z</dcterms:created>
  <dcterms:modified xsi:type="dcterms:W3CDTF">2020-12-10T21:59:40Z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0x0101006DEEDB71D7038241AD049B396C9A1B29</vt:lpwstr>
  </property>
</Properties>
</file>